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6858000" cx="12192000"/>
  <p:notesSz cx="6858000" cy="9144000"/>
  <p:embeddedFontLst>
    <p:embeddedFont>
      <p:font typeface="Caveat"/>
      <p:regular r:id="rId11"/>
      <p:bold r:id="rId12"/>
    </p:embeddedFont>
    <p:embeddedFont>
      <p:font typeface="Corben"/>
      <p:regular r:id="rId13"/>
      <p:bold r:id="rId14"/>
    </p:embeddedFont>
    <p:embeddedFont>
      <p:font typeface="Tahoma"/>
      <p:regular r:id="rId15"/>
      <p:bold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i+jKOJJjOTKSDIkZurG6lk7f0sv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Caveat-regular.fntdata"/><Relationship Id="rId10" Type="http://schemas.openxmlformats.org/officeDocument/2006/relationships/slide" Target="slides/slide6.xml"/><Relationship Id="rId13" Type="http://schemas.openxmlformats.org/officeDocument/2006/relationships/font" Target="fonts/Corben-regular.fntdata"/><Relationship Id="rId12" Type="http://schemas.openxmlformats.org/officeDocument/2006/relationships/font" Target="fonts/Caveat-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Tahoma-regular.fntdata"/><Relationship Id="rId14" Type="http://schemas.openxmlformats.org/officeDocument/2006/relationships/font" Target="fonts/Corben-bold.fntdata"/><Relationship Id="rId17" Type="http://customschemas.google.com/relationships/presentationmetadata" Target="metadata"/><Relationship Id="rId16" Type="http://schemas.openxmlformats.org/officeDocument/2006/relationships/font" Target="fonts/Tahoma-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s-C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s-CL"/>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 name="Google Shape;10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1" name="Google Shape;14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contenido" type="obj">
  <p:cSld name="OBJECT">
    <p:spTree>
      <p:nvGrpSpPr>
        <p:cNvPr id="15" name="Shape 15"/>
        <p:cNvGrpSpPr/>
        <p:nvPr/>
      </p:nvGrpSpPr>
      <p:grpSpPr>
        <a:xfrm>
          <a:off x="0" y="0"/>
          <a:ext cx="0" cy="0"/>
          <a:chOff x="0" y="0"/>
          <a:chExt cx="0" cy="0"/>
        </a:xfrm>
      </p:grpSpPr>
      <p:sp>
        <p:nvSpPr>
          <p:cNvPr id="16" name="Google Shape;16;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l título" type="title">
  <p:cSld name="TITLE">
    <p:spTree>
      <p:nvGrpSpPr>
        <p:cNvPr id="21" name="Shape 21"/>
        <p:cNvGrpSpPr/>
        <p:nvPr/>
      </p:nvGrpSpPr>
      <p:grpSpPr>
        <a:xfrm>
          <a:off x="0" y="0"/>
          <a:ext cx="0" cy="0"/>
          <a:chOff x="0" y="0"/>
          <a:chExt cx="0" cy="0"/>
        </a:xfrm>
      </p:grpSpPr>
      <p:sp>
        <p:nvSpPr>
          <p:cNvPr id="22" name="Google Shape;22;p1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7" name="Shape 27"/>
        <p:cNvGrpSpPr/>
        <p:nvPr/>
      </p:nvGrpSpPr>
      <p:grpSpPr>
        <a:xfrm>
          <a:off x="0" y="0"/>
          <a:ext cx="0" cy="0"/>
          <a:chOff x="0" y="0"/>
          <a:chExt cx="0" cy="0"/>
        </a:xfrm>
      </p:grpSpPr>
      <p:sp>
        <p:nvSpPr>
          <p:cNvPr id="28" name="Google Shape;28;p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3" name="Shape 33"/>
        <p:cNvGrpSpPr/>
        <p:nvPr/>
      </p:nvGrpSpPr>
      <p:grpSpPr>
        <a:xfrm>
          <a:off x="0" y="0"/>
          <a:ext cx="0" cy="0"/>
          <a:chOff x="0" y="0"/>
          <a:chExt cx="0" cy="0"/>
        </a:xfrm>
      </p:grpSpPr>
      <p:sp>
        <p:nvSpPr>
          <p:cNvPr id="34" name="Google Shape;34;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0" name="Shape 40"/>
        <p:cNvGrpSpPr/>
        <p:nvPr/>
      </p:nvGrpSpPr>
      <p:grpSpPr>
        <a:xfrm>
          <a:off x="0" y="0"/>
          <a:ext cx="0" cy="0"/>
          <a:chOff x="0" y="0"/>
          <a:chExt cx="0" cy="0"/>
        </a:xfrm>
      </p:grpSpPr>
      <p:sp>
        <p:nvSpPr>
          <p:cNvPr id="41" name="Google Shape;41;p2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9" name="Shape 49"/>
        <p:cNvGrpSpPr/>
        <p:nvPr/>
      </p:nvGrpSpPr>
      <p:grpSpPr>
        <a:xfrm>
          <a:off x="0" y="0"/>
          <a:ext cx="0" cy="0"/>
          <a:chOff x="0" y="0"/>
          <a:chExt cx="0" cy="0"/>
        </a:xfrm>
      </p:grpSpPr>
      <p:sp>
        <p:nvSpPr>
          <p:cNvPr id="50" name="Google Shape;50;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4" name="Shape 54"/>
        <p:cNvGrpSpPr/>
        <p:nvPr/>
      </p:nvGrpSpPr>
      <p:grpSpPr>
        <a:xfrm>
          <a:off x="0" y="0"/>
          <a:ext cx="0" cy="0"/>
          <a:chOff x="0" y="0"/>
          <a:chExt cx="0" cy="0"/>
        </a:xfrm>
      </p:grpSpPr>
      <p:sp>
        <p:nvSpPr>
          <p:cNvPr id="55" name="Google Shape;5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leyenda" type="picTx">
  <p:cSld name="PICTURE_WITH_CAPTION_TEXT">
    <p:spTree>
      <p:nvGrpSpPr>
        <p:cNvPr id="65" name="Shape 65"/>
        <p:cNvGrpSpPr/>
        <p:nvPr/>
      </p:nvGrpSpPr>
      <p:grpSpPr>
        <a:xfrm>
          <a:off x="0" y="0"/>
          <a:ext cx="0" cy="0"/>
          <a:chOff x="0" y="0"/>
          <a:chExt cx="0" cy="0"/>
        </a:xfrm>
      </p:grpSpPr>
      <p:sp>
        <p:nvSpPr>
          <p:cNvPr id="66" name="Google Shape;66;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6"/>
          <p:cNvSpPr/>
          <p:nvPr>
            <p:ph idx="2" type="pic"/>
          </p:nvPr>
        </p:nvSpPr>
        <p:spPr>
          <a:xfrm>
            <a:off x="5183188" y="987425"/>
            <a:ext cx="6172200" cy="4873625"/>
          </a:xfrm>
          <a:prstGeom prst="rect">
            <a:avLst/>
          </a:prstGeom>
          <a:noFill/>
          <a:ln>
            <a:noFill/>
          </a:ln>
        </p:spPr>
      </p:sp>
      <p:sp>
        <p:nvSpPr>
          <p:cNvPr id="68" name="Google Shape;68;p2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2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9.pn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13.png"/><Relationship Id="rId7"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 Id="rId4" Type="http://schemas.openxmlformats.org/officeDocument/2006/relationships/image" Target="../media/image14.png"/><Relationship Id="rId5"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jpg"/><Relationship Id="rId4" Type="http://schemas.openxmlformats.org/officeDocument/2006/relationships/image" Target="../media/image12.png"/><Relationship Id="rId5" Type="http://schemas.openxmlformats.org/officeDocument/2006/relationships/image" Target="../media/image17.png"/><Relationship Id="rId6"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jpg"/><Relationship Id="rId4" Type="http://schemas.openxmlformats.org/officeDocument/2006/relationships/hyperlink" Target="https://es.wikipedia.org/wiki/Cumplea%C3%B1os" TargetMode="External"/><Relationship Id="rId5" Type="http://schemas.openxmlformats.org/officeDocument/2006/relationships/image" Target="../media/image18.png"/><Relationship Id="rId6"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1"/>
          <p:cNvSpPr txBox="1"/>
          <p:nvPr>
            <p:ph type="title"/>
          </p:nvPr>
        </p:nvSpPr>
        <p:spPr>
          <a:xfrm>
            <a:off x="521283" y="300020"/>
            <a:ext cx="8378529" cy="164278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1E4E79"/>
              </a:buClr>
              <a:buSzPts val="2700"/>
              <a:buFont typeface="Rockwell"/>
              <a:buNone/>
            </a:pPr>
            <a:br>
              <a:rPr lang="es-CL" sz="2700">
                <a:solidFill>
                  <a:srgbClr val="1E4E79"/>
                </a:solidFill>
                <a:latin typeface="Rockwell"/>
                <a:ea typeface="Rockwell"/>
                <a:cs typeface="Rockwell"/>
                <a:sym typeface="Rockwell"/>
              </a:rPr>
            </a:br>
            <a:endParaRPr sz="3200">
              <a:solidFill>
                <a:srgbClr val="1E4E79"/>
              </a:solidFill>
              <a:latin typeface="Rockwell"/>
              <a:ea typeface="Rockwell"/>
              <a:cs typeface="Rockwell"/>
              <a:sym typeface="Rockwell"/>
            </a:endParaRPr>
          </a:p>
        </p:txBody>
      </p:sp>
      <p:sp>
        <p:nvSpPr>
          <p:cNvPr id="90" name="Google Shape;90;p11"/>
          <p:cNvSpPr txBox="1"/>
          <p:nvPr>
            <p:ph idx="1" type="body"/>
          </p:nvPr>
        </p:nvSpPr>
        <p:spPr>
          <a:xfrm>
            <a:off x="673771" y="1660549"/>
            <a:ext cx="8378400" cy="4169100"/>
          </a:xfrm>
          <a:prstGeom prst="rect">
            <a:avLst/>
          </a:prstGeom>
          <a:noFill/>
          <a:ln>
            <a:noFill/>
          </a:ln>
        </p:spPr>
        <p:txBody>
          <a:bodyPr anchorCtr="0" anchor="t" bIns="45700" lIns="91425" spcFirstLastPara="1" rIns="91425" wrap="square" tIns="45700">
            <a:normAutofit/>
          </a:bodyPr>
          <a:lstStyle/>
          <a:p>
            <a:pPr indent="-76200" lvl="0" marL="228600" rtl="0" algn="l">
              <a:lnSpc>
                <a:spcPct val="90000"/>
              </a:lnSpc>
              <a:spcBef>
                <a:spcPts val="0"/>
              </a:spcBef>
              <a:spcAft>
                <a:spcPts val="0"/>
              </a:spcAft>
              <a:buClr>
                <a:schemeClr val="dk1"/>
              </a:buClr>
              <a:buSzPts val="2400"/>
              <a:buNone/>
            </a:pPr>
            <a:r>
              <a:t/>
            </a:r>
            <a:endParaRPr sz="2400">
              <a:solidFill>
                <a:srgbClr val="1E4E79"/>
              </a:solidFill>
              <a:latin typeface="Tahoma"/>
              <a:ea typeface="Tahoma"/>
              <a:cs typeface="Tahoma"/>
              <a:sym typeface="Tahoma"/>
            </a:endParaRPr>
          </a:p>
          <a:p>
            <a:pPr indent="-76200" lvl="0" marL="228600" rtl="0" algn="l">
              <a:lnSpc>
                <a:spcPct val="90000"/>
              </a:lnSpc>
              <a:spcBef>
                <a:spcPts val="1000"/>
              </a:spcBef>
              <a:spcAft>
                <a:spcPts val="0"/>
              </a:spcAft>
              <a:buClr>
                <a:schemeClr val="dk1"/>
              </a:buClr>
              <a:buSzPts val="2400"/>
              <a:buNone/>
            </a:pPr>
            <a:r>
              <a:t/>
            </a:r>
            <a:endParaRPr sz="2400">
              <a:solidFill>
                <a:srgbClr val="1E4E79"/>
              </a:solidFill>
              <a:latin typeface="Tahoma"/>
              <a:ea typeface="Tahoma"/>
              <a:cs typeface="Tahoma"/>
              <a:sym typeface="Tahoma"/>
            </a:endParaRPr>
          </a:p>
        </p:txBody>
      </p:sp>
      <p:grpSp>
        <p:nvGrpSpPr>
          <p:cNvPr id="91" name="Google Shape;91;p11"/>
          <p:cNvGrpSpPr/>
          <p:nvPr/>
        </p:nvGrpSpPr>
        <p:grpSpPr>
          <a:xfrm>
            <a:off x="9045992" y="0"/>
            <a:ext cx="3136324" cy="6858000"/>
            <a:chOff x="9055676" y="0"/>
            <a:chExt cx="3136324" cy="6858000"/>
          </a:xfrm>
        </p:grpSpPr>
        <p:sp>
          <p:nvSpPr>
            <p:cNvPr id="92" name="Google Shape;92;p11"/>
            <p:cNvSpPr/>
            <p:nvPr/>
          </p:nvSpPr>
          <p:spPr>
            <a:xfrm>
              <a:off x="9221932" y="0"/>
              <a:ext cx="2970068" cy="6858000"/>
            </a:xfrm>
            <a:prstGeom prst="rect">
              <a:avLst/>
            </a:prstGeom>
            <a:solidFill>
              <a:srgbClr val="1E4E7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3" name="Google Shape;93;p11"/>
            <p:cNvSpPr/>
            <p:nvPr/>
          </p:nvSpPr>
          <p:spPr>
            <a:xfrm>
              <a:off x="9055676" y="0"/>
              <a:ext cx="166255"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4" name="Google Shape;94;p11"/>
            <p:cNvSpPr/>
            <p:nvPr/>
          </p:nvSpPr>
          <p:spPr>
            <a:xfrm>
              <a:off x="9221932" y="0"/>
              <a:ext cx="114301" cy="6858000"/>
            </a:xfrm>
            <a:prstGeom prst="rect">
              <a:avLst/>
            </a:prstGeom>
            <a:solidFill>
              <a:srgbClr val="FFD34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5" name="Google Shape;95;p11"/>
            <p:cNvSpPr/>
            <p:nvPr/>
          </p:nvSpPr>
          <p:spPr>
            <a:xfrm>
              <a:off x="9336233" y="0"/>
              <a:ext cx="15066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6" name="Google Shape;96;p11"/>
            <p:cNvSpPr/>
            <p:nvPr/>
          </p:nvSpPr>
          <p:spPr>
            <a:xfrm>
              <a:off x="9336233" y="0"/>
              <a:ext cx="5715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pic>
        <p:nvPicPr>
          <p:cNvPr id="97" name="Google Shape;97;p11"/>
          <p:cNvPicPr preferRelativeResize="0"/>
          <p:nvPr/>
        </p:nvPicPr>
        <p:blipFill rotWithShape="1">
          <a:blip r:embed="rId3">
            <a:alphaModFix/>
          </a:blip>
          <a:srcRect b="0" l="0" r="0" t="0"/>
          <a:stretch/>
        </p:blipFill>
        <p:spPr>
          <a:xfrm>
            <a:off x="10173411" y="254022"/>
            <a:ext cx="1203658" cy="1339281"/>
          </a:xfrm>
          <a:prstGeom prst="rect">
            <a:avLst/>
          </a:prstGeom>
          <a:noFill/>
          <a:ln>
            <a:noFill/>
          </a:ln>
        </p:spPr>
      </p:pic>
      <p:sp>
        <p:nvSpPr>
          <p:cNvPr id="98" name="Google Shape;98;p11"/>
          <p:cNvSpPr txBox="1"/>
          <p:nvPr/>
        </p:nvSpPr>
        <p:spPr>
          <a:xfrm>
            <a:off x="521283" y="122327"/>
            <a:ext cx="8378529" cy="1602672"/>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E4E79"/>
              </a:buClr>
              <a:buSzPts val="2700"/>
              <a:buFont typeface="Rockwell"/>
              <a:buNone/>
            </a:pPr>
            <a:br>
              <a:rPr b="0" i="0" lang="es-CL" sz="2700" u="none" cap="none" strike="noStrike">
                <a:solidFill>
                  <a:srgbClr val="1E4E79"/>
                </a:solidFill>
                <a:latin typeface="Rockwell"/>
                <a:ea typeface="Rockwell"/>
                <a:cs typeface="Rockwell"/>
                <a:sym typeface="Rockwell"/>
              </a:rPr>
            </a:br>
            <a:endParaRPr b="0" i="0" sz="3200" u="none" cap="none" strike="noStrike">
              <a:solidFill>
                <a:srgbClr val="1E4E79"/>
              </a:solidFill>
              <a:latin typeface="Rockwell"/>
              <a:ea typeface="Rockwell"/>
              <a:cs typeface="Rockwell"/>
              <a:sym typeface="Rockwell"/>
            </a:endParaRPr>
          </a:p>
        </p:txBody>
      </p:sp>
      <p:sp>
        <p:nvSpPr>
          <p:cNvPr id="99" name="Google Shape;99;p11"/>
          <p:cNvSpPr txBox="1"/>
          <p:nvPr/>
        </p:nvSpPr>
        <p:spPr>
          <a:xfrm>
            <a:off x="1535050" y="1725000"/>
            <a:ext cx="6264900" cy="923400"/>
          </a:xfrm>
          <a:prstGeom prst="rect">
            <a:avLst/>
          </a:prstGeom>
          <a:noFill/>
          <a:ln>
            <a:noFill/>
          </a:ln>
        </p:spPr>
        <p:txBody>
          <a:bodyPr anchorCtr="0" anchor="ctr" bIns="45700" lIns="91425" spcFirstLastPara="1" rIns="91425" wrap="square" tIns="45700">
            <a:normAutofit fontScale="62500" lnSpcReduction="20000"/>
          </a:bodyPr>
          <a:lstStyle/>
          <a:p>
            <a:pPr indent="0" lvl="0" marL="0" marR="0" rtl="0" algn="ctr">
              <a:lnSpc>
                <a:spcPct val="90000"/>
              </a:lnSpc>
              <a:spcBef>
                <a:spcPts val="0"/>
              </a:spcBef>
              <a:spcAft>
                <a:spcPts val="0"/>
              </a:spcAft>
              <a:buClr>
                <a:srgbClr val="1E4E79"/>
              </a:buClr>
              <a:buSzPct val="100000"/>
              <a:buFont typeface="Rockwell"/>
              <a:buNone/>
            </a:pPr>
            <a:br>
              <a:rPr b="0" i="0" lang="es-CL" sz="2700" u="none" cap="none" strike="noStrike">
                <a:solidFill>
                  <a:srgbClr val="1E4E79"/>
                </a:solidFill>
                <a:latin typeface="Rockwell"/>
                <a:ea typeface="Rockwell"/>
                <a:cs typeface="Rockwell"/>
                <a:sym typeface="Rockwell"/>
              </a:rPr>
            </a:br>
            <a:endParaRPr b="0" i="0" sz="2700" u="none" cap="none" strike="noStrike">
              <a:solidFill>
                <a:srgbClr val="1E4E79"/>
              </a:solidFill>
              <a:latin typeface="Rockwell"/>
              <a:ea typeface="Rockwell"/>
              <a:cs typeface="Rockwell"/>
              <a:sym typeface="Rockwell"/>
            </a:endParaRPr>
          </a:p>
          <a:p>
            <a:pPr indent="0" lvl="0" marL="0" marR="0" rtl="0" algn="ctr">
              <a:lnSpc>
                <a:spcPct val="90000"/>
              </a:lnSpc>
              <a:spcBef>
                <a:spcPts val="0"/>
              </a:spcBef>
              <a:spcAft>
                <a:spcPts val="0"/>
              </a:spcAft>
              <a:buClr>
                <a:schemeClr val="dk1"/>
              </a:buClr>
              <a:buSzPct val="100000"/>
              <a:buFont typeface="Calibri"/>
              <a:buNone/>
            </a:pPr>
            <a:r>
              <a:t/>
            </a:r>
            <a:endParaRPr b="0" i="0" sz="2700" u="none" cap="none" strike="noStrike">
              <a:solidFill>
                <a:srgbClr val="1E4E79"/>
              </a:solidFill>
              <a:latin typeface="Rockwell"/>
              <a:ea typeface="Rockwell"/>
              <a:cs typeface="Rockwell"/>
              <a:sym typeface="Rockwell"/>
            </a:endParaRPr>
          </a:p>
          <a:p>
            <a:pPr indent="0" lvl="0" marL="0" marR="0" rtl="0" algn="ctr">
              <a:lnSpc>
                <a:spcPct val="90000"/>
              </a:lnSpc>
              <a:spcBef>
                <a:spcPts val="0"/>
              </a:spcBef>
              <a:spcAft>
                <a:spcPts val="0"/>
              </a:spcAft>
              <a:buClr>
                <a:srgbClr val="1E4E79"/>
              </a:buClr>
              <a:buSzPct val="68727"/>
              <a:buFont typeface="Rockwell"/>
              <a:buNone/>
            </a:pPr>
            <a:r>
              <a:rPr b="1" i="0" lang="es-CL" sz="3928" u="sng" cap="none" strike="noStrike">
                <a:solidFill>
                  <a:srgbClr val="1E4E79"/>
                </a:solidFill>
                <a:latin typeface="Rockwell"/>
                <a:ea typeface="Rockwell"/>
                <a:cs typeface="Rockwell"/>
                <a:sym typeface="Rockwell"/>
              </a:rPr>
              <a:t>Diferenciado área B 4to medio 202</a:t>
            </a:r>
            <a:r>
              <a:rPr b="1" lang="es-CL" sz="3928" u="sng">
                <a:solidFill>
                  <a:srgbClr val="1E4E79"/>
                </a:solidFill>
                <a:latin typeface="Rockwell"/>
                <a:ea typeface="Rockwell"/>
                <a:cs typeface="Rockwell"/>
                <a:sym typeface="Rockwell"/>
              </a:rPr>
              <a:t>7</a:t>
            </a:r>
            <a:r>
              <a:rPr b="1" i="0" lang="es-CL" sz="3928" u="sng" cap="none" strike="noStrike">
                <a:solidFill>
                  <a:srgbClr val="1E4E79"/>
                </a:solidFill>
                <a:latin typeface="Rockwell"/>
                <a:ea typeface="Rockwell"/>
                <a:cs typeface="Rockwell"/>
                <a:sym typeface="Rockwell"/>
              </a:rPr>
              <a:t>  </a:t>
            </a:r>
            <a:endParaRPr b="1" i="0" sz="4428" u="sng" cap="none" strike="noStrike">
              <a:solidFill>
                <a:srgbClr val="1E4E79"/>
              </a:solidFill>
              <a:latin typeface="Rockwell"/>
              <a:ea typeface="Rockwell"/>
              <a:cs typeface="Rockwell"/>
              <a:sym typeface="Rockwell"/>
            </a:endParaRPr>
          </a:p>
        </p:txBody>
      </p:sp>
      <p:sp>
        <p:nvSpPr>
          <p:cNvPr id="100" name="Google Shape;100;p11"/>
          <p:cNvSpPr/>
          <p:nvPr/>
        </p:nvSpPr>
        <p:spPr>
          <a:xfrm>
            <a:off x="583525" y="459750"/>
            <a:ext cx="8378400" cy="1323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s-CL" sz="2900" u="none" cap="none" strike="noStrike">
                <a:solidFill>
                  <a:srgbClr val="002060"/>
                </a:solidFill>
                <a:latin typeface="Corben"/>
                <a:ea typeface="Corben"/>
                <a:cs typeface="Corben"/>
                <a:sym typeface="Corben"/>
              </a:rPr>
              <a:t>PROBABILIDADES Y ESTADÍSTICA </a:t>
            </a:r>
            <a:endParaRPr b="0" i="0" sz="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1" i="0" lang="es-CL" sz="2900" u="none" cap="none" strike="noStrike">
                <a:solidFill>
                  <a:srgbClr val="002060"/>
                </a:solidFill>
                <a:latin typeface="Corben"/>
                <a:ea typeface="Corben"/>
                <a:cs typeface="Corben"/>
                <a:sym typeface="Corben"/>
              </a:rPr>
              <a:t>DESCRIPTIVA E INFERENCIAL</a:t>
            </a:r>
            <a:r>
              <a:rPr b="1" i="0" lang="es-CL" sz="700" u="none" cap="none" strike="noStrike">
                <a:solidFill>
                  <a:schemeClr val="accent1"/>
                </a:solidFill>
                <a:latin typeface="Caveat"/>
                <a:ea typeface="Caveat"/>
                <a:cs typeface="Caveat"/>
                <a:sym typeface="Caveat"/>
              </a:rPr>
              <a:t>      __</a:t>
            </a:r>
            <a:endParaRPr b="0" i="0" sz="300" u="none" cap="none" strike="noStrike">
              <a:solidFill>
                <a:srgbClr val="000000"/>
              </a:solidFill>
              <a:latin typeface="Arial"/>
              <a:ea typeface="Arial"/>
              <a:cs typeface="Arial"/>
              <a:sym typeface="Arial"/>
            </a:endParaRPr>
          </a:p>
        </p:txBody>
      </p:sp>
      <p:pic>
        <p:nvPicPr>
          <p:cNvPr id="101" name="Google Shape;101;p11"/>
          <p:cNvPicPr preferRelativeResize="0"/>
          <p:nvPr/>
        </p:nvPicPr>
        <p:blipFill rotWithShape="1">
          <a:blip r:embed="rId4">
            <a:alphaModFix/>
          </a:blip>
          <a:srcRect b="0" l="0" r="0" t="0"/>
          <a:stretch/>
        </p:blipFill>
        <p:spPr>
          <a:xfrm>
            <a:off x="68394" y="6370278"/>
            <a:ext cx="12071126" cy="487722"/>
          </a:xfrm>
          <a:prstGeom prst="rect">
            <a:avLst/>
          </a:prstGeom>
          <a:noFill/>
          <a:ln>
            <a:noFill/>
          </a:ln>
        </p:spPr>
      </p:pic>
      <p:pic>
        <p:nvPicPr>
          <p:cNvPr id="102" name="Google Shape;102;p11"/>
          <p:cNvPicPr preferRelativeResize="0"/>
          <p:nvPr/>
        </p:nvPicPr>
        <p:blipFill rotWithShape="1">
          <a:blip r:embed="rId5">
            <a:alphaModFix/>
          </a:blip>
          <a:srcRect b="0" l="0" r="0" t="0"/>
          <a:stretch/>
        </p:blipFill>
        <p:spPr>
          <a:xfrm rot="-5400000">
            <a:off x="-3246440" y="3261344"/>
            <a:ext cx="6858000" cy="335309"/>
          </a:xfrm>
          <a:prstGeom prst="rect">
            <a:avLst/>
          </a:prstGeom>
          <a:noFill/>
          <a:ln>
            <a:noFill/>
          </a:ln>
        </p:spPr>
      </p:pic>
      <p:pic>
        <p:nvPicPr>
          <p:cNvPr id="103" name="Google Shape;103;p11"/>
          <p:cNvPicPr preferRelativeResize="0"/>
          <p:nvPr/>
        </p:nvPicPr>
        <p:blipFill rotWithShape="1">
          <a:blip r:embed="rId5">
            <a:alphaModFix/>
          </a:blip>
          <a:srcRect b="0" l="0" r="0" t="0"/>
          <a:stretch/>
        </p:blipFill>
        <p:spPr>
          <a:xfrm rot="-5400000">
            <a:off x="8567898" y="3261344"/>
            <a:ext cx="6858000" cy="335309"/>
          </a:xfrm>
          <a:prstGeom prst="rect">
            <a:avLst/>
          </a:prstGeom>
          <a:noFill/>
          <a:ln>
            <a:noFill/>
          </a:ln>
        </p:spPr>
      </p:pic>
      <p:pic>
        <p:nvPicPr>
          <p:cNvPr id="104" name="Google Shape;104;p11"/>
          <p:cNvPicPr preferRelativeResize="0"/>
          <p:nvPr/>
        </p:nvPicPr>
        <p:blipFill rotWithShape="1">
          <a:blip r:embed="rId6">
            <a:alphaModFix/>
          </a:blip>
          <a:srcRect b="0" l="0" r="0" t="0"/>
          <a:stretch/>
        </p:blipFill>
        <p:spPr>
          <a:xfrm>
            <a:off x="2085693" y="2648399"/>
            <a:ext cx="5224834" cy="3732024"/>
          </a:xfrm>
          <a:prstGeom prst="rect">
            <a:avLst/>
          </a:prstGeom>
          <a:noFill/>
          <a:ln>
            <a:noFill/>
          </a:ln>
        </p:spPr>
      </p:pic>
      <p:pic>
        <p:nvPicPr>
          <p:cNvPr id="105" name="Google Shape;105;p11"/>
          <p:cNvPicPr preferRelativeResize="0"/>
          <p:nvPr/>
        </p:nvPicPr>
        <p:blipFill rotWithShape="1">
          <a:blip r:embed="rId7">
            <a:alphaModFix/>
          </a:blip>
          <a:srcRect b="0" l="0" r="0" t="0"/>
          <a:stretch/>
        </p:blipFill>
        <p:spPr>
          <a:xfrm>
            <a:off x="9511450" y="1942800"/>
            <a:ext cx="2317800" cy="2088325"/>
          </a:xfrm>
          <a:prstGeom prst="rect">
            <a:avLst/>
          </a:prstGeom>
          <a:noFill/>
          <a:ln>
            <a:noFill/>
          </a:ln>
        </p:spPr>
      </p:pic>
      <p:pic>
        <p:nvPicPr>
          <p:cNvPr id="106" name="Google Shape;106;p11"/>
          <p:cNvPicPr preferRelativeResize="0"/>
          <p:nvPr/>
        </p:nvPicPr>
        <p:blipFill rotWithShape="1">
          <a:blip r:embed="rId8">
            <a:alphaModFix/>
          </a:blip>
          <a:srcRect b="0" l="0" r="0" t="0"/>
          <a:stretch/>
        </p:blipFill>
        <p:spPr>
          <a:xfrm>
            <a:off x="9511442" y="4506349"/>
            <a:ext cx="2352533" cy="1323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2"/>
          <p:cNvSpPr txBox="1"/>
          <p:nvPr>
            <p:ph type="title"/>
          </p:nvPr>
        </p:nvSpPr>
        <p:spPr>
          <a:xfrm>
            <a:off x="1908323" y="117219"/>
            <a:ext cx="7342556" cy="2214452"/>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4000"/>
              <a:buFont typeface="Caveat"/>
              <a:buNone/>
            </a:pPr>
            <a:r>
              <a:rPr b="1" lang="es-CL" sz="4000">
                <a:solidFill>
                  <a:schemeClr val="accent1"/>
                </a:solidFill>
                <a:latin typeface="Caveat"/>
                <a:ea typeface="Caveat"/>
                <a:cs typeface="Caveat"/>
                <a:sym typeface="Caveat"/>
              </a:rPr>
              <a:t>Probabilidades y estadística</a:t>
            </a:r>
            <a:r>
              <a:rPr b="1" lang="es-CL">
                <a:solidFill>
                  <a:schemeClr val="accent1"/>
                </a:solidFill>
                <a:latin typeface="Tahoma"/>
                <a:ea typeface="Tahoma"/>
                <a:cs typeface="Tahoma"/>
                <a:sym typeface="Tahoma"/>
              </a:rPr>
              <a:t>… </a:t>
            </a:r>
            <a:r>
              <a:rPr b="1" lang="es-CL" sz="2400">
                <a:solidFill>
                  <a:schemeClr val="accent1"/>
                </a:solidFill>
                <a:latin typeface="Tahoma"/>
                <a:ea typeface="Tahoma"/>
                <a:cs typeface="Tahoma"/>
                <a:sym typeface="Tahoma"/>
              </a:rPr>
              <a:t>¿ De qué se trata? </a:t>
            </a:r>
            <a:br>
              <a:rPr b="1" lang="es-CL" sz="2400">
                <a:solidFill>
                  <a:schemeClr val="accent1"/>
                </a:solidFill>
                <a:latin typeface="Tahoma"/>
                <a:ea typeface="Tahoma"/>
                <a:cs typeface="Tahoma"/>
                <a:sym typeface="Tahoma"/>
              </a:rPr>
            </a:br>
            <a:endParaRPr b="1" sz="2400">
              <a:solidFill>
                <a:schemeClr val="accent1"/>
              </a:solidFill>
              <a:latin typeface="Tahoma"/>
              <a:ea typeface="Tahoma"/>
              <a:cs typeface="Tahoma"/>
              <a:sym typeface="Tahoma"/>
            </a:endParaRPr>
          </a:p>
          <a:p>
            <a:pPr indent="0" lvl="0" marL="0" rtl="0" algn="l">
              <a:lnSpc>
                <a:spcPct val="90000"/>
              </a:lnSpc>
              <a:spcBef>
                <a:spcPts val="0"/>
              </a:spcBef>
              <a:spcAft>
                <a:spcPts val="0"/>
              </a:spcAft>
              <a:buClr>
                <a:schemeClr val="accent1"/>
              </a:buClr>
              <a:buSzPts val="4400"/>
              <a:buFont typeface="Caveat"/>
              <a:buNone/>
            </a:pPr>
            <a:r>
              <a:rPr b="1" lang="es-CL">
                <a:solidFill>
                  <a:schemeClr val="accent1"/>
                </a:solidFill>
                <a:latin typeface="Caveat"/>
                <a:ea typeface="Caveat"/>
                <a:cs typeface="Caveat"/>
                <a:sym typeface="Caveat"/>
              </a:rPr>
              <a:t>      </a:t>
            </a:r>
            <a:endParaRPr/>
          </a:p>
        </p:txBody>
      </p:sp>
      <p:pic>
        <p:nvPicPr>
          <p:cNvPr id="112" name="Google Shape;112;p12"/>
          <p:cNvPicPr preferRelativeResize="0"/>
          <p:nvPr/>
        </p:nvPicPr>
        <p:blipFill rotWithShape="1">
          <a:blip r:embed="rId3">
            <a:alphaModFix/>
          </a:blip>
          <a:srcRect b="0" l="0" r="0" t="0"/>
          <a:stretch/>
        </p:blipFill>
        <p:spPr>
          <a:xfrm>
            <a:off x="329505" y="167173"/>
            <a:ext cx="1015201" cy="1129590"/>
          </a:xfrm>
          <a:prstGeom prst="rect">
            <a:avLst/>
          </a:prstGeom>
          <a:noFill/>
          <a:ln>
            <a:noFill/>
          </a:ln>
        </p:spPr>
      </p:pic>
      <p:sp>
        <p:nvSpPr>
          <p:cNvPr id="113" name="Google Shape;113;p12"/>
          <p:cNvSpPr/>
          <p:nvPr/>
        </p:nvSpPr>
        <p:spPr>
          <a:xfrm>
            <a:off x="329505" y="1490623"/>
            <a:ext cx="10773924" cy="1702281"/>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s-CL" sz="1800" u="none" cap="none" strike="noStrike">
                <a:solidFill>
                  <a:schemeClr val="lt1"/>
                </a:solidFill>
                <a:latin typeface="Calibri"/>
                <a:ea typeface="Calibri"/>
                <a:cs typeface="Calibri"/>
                <a:sym typeface="Calibri"/>
              </a:rPr>
              <a:t>Al estudiar probabilidades y estadística profundizas en conceptos como promedio, probabilidad clásica, técnicas de conteo, etc. Estos temas no solo se amplían, sino que también se  problematizan, lo que te permite desarrollar un pensamiento matemático más riguroso. Este desafío académico te prepara no solo para la educación superior en áreas científicas o tecnológicas, sino  que también áreas humanistas donde son valiosas para el análisis de datos y la toma de decisiones</a:t>
            </a:r>
            <a:endParaRPr b="0" i="0" sz="1400" u="none" cap="none" strike="noStrike">
              <a:solidFill>
                <a:srgbClr val="000000"/>
              </a:solidFill>
              <a:latin typeface="Arial"/>
              <a:ea typeface="Arial"/>
              <a:cs typeface="Arial"/>
              <a:sym typeface="Arial"/>
            </a:endParaRPr>
          </a:p>
        </p:txBody>
      </p:sp>
      <p:sp>
        <p:nvSpPr>
          <p:cNvPr id="114" name="Google Shape;114;p12"/>
          <p:cNvSpPr/>
          <p:nvPr/>
        </p:nvSpPr>
        <p:spPr>
          <a:xfrm>
            <a:off x="262402" y="3388659"/>
            <a:ext cx="3524289" cy="3313355"/>
          </a:xfrm>
          <a:prstGeom prst="round2DiagRect">
            <a:avLst>
              <a:gd fmla="val 16667" name="adj1"/>
              <a:gd fmla="val 0" name="adj2"/>
            </a:avLst>
          </a:prstGeom>
          <a:solidFill>
            <a:schemeClr val="accent5"/>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alibri"/>
                <a:ea typeface="Calibri"/>
                <a:cs typeface="Calibri"/>
                <a:sym typeface="Calibri"/>
              </a:rPr>
              <a:t>¿Qué se profundiza?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1" lang="es-CL" sz="1800" u="none" cap="none" strike="noStrike">
                <a:solidFill>
                  <a:schemeClr val="lt1"/>
                </a:solidFill>
                <a:latin typeface="Calibri"/>
                <a:ea typeface="Calibri"/>
                <a:cs typeface="Calibri"/>
                <a:sym typeface="Calibri"/>
              </a:rPr>
              <a:t>Promedio.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1" lang="es-CL" sz="1800" u="none" cap="none" strike="noStrike">
                <a:solidFill>
                  <a:schemeClr val="lt1"/>
                </a:solidFill>
                <a:latin typeface="Calibri"/>
                <a:ea typeface="Calibri"/>
                <a:cs typeface="Calibri"/>
                <a:sym typeface="Calibri"/>
              </a:rPr>
              <a:t>Desviación estándar.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1" lang="es-CL" sz="1800" u="none" cap="none" strike="noStrike">
                <a:solidFill>
                  <a:schemeClr val="lt1"/>
                </a:solidFill>
                <a:latin typeface="Calibri"/>
                <a:ea typeface="Calibri"/>
                <a:cs typeface="Calibri"/>
                <a:sym typeface="Calibri"/>
              </a:rPr>
              <a:t>Varianza.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1" lang="es-CL" sz="1800" u="none" cap="none" strike="noStrike">
                <a:solidFill>
                  <a:schemeClr val="lt1"/>
                </a:solidFill>
                <a:latin typeface="Calibri"/>
                <a:ea typeface="Calibri"/>
                <a:cs typeface="Calibri"/>
                <a:sym typeface="Calibri"/>
              </a:rPr>
              <a:t>Coeficiente de variación.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1" lang="es-CL" sz="1800" u="none" cap="none" strike="noStrike">
                <a:solidFill>
                  <a:schemeClr val="lt1"/>
                </a:solidFill>
                <a:latin typeface="Calibri"/>
                <a:ea typeface="Calibri"/>
                <a:cs typeface="Calibri"/>
                <a:sym typeface="Calibri"/>
              </a:rPr>
              <a:t>Lectura de gráficos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sng" cap="none" strike="noStrike">
              <a:solidFill>
                <a:schemeClr val="lt1"/>
              </a:solidFill>
              <a:latin typeface="Calibri"/>
              <a:ea typeface="Calibri"/>
              <a:cs typeface="Calibri"/>
              <a:sym typeface="Calibri"/>
            </a:endParaRPr>
          </a:p>
        </p:txBody>
      </p:sp>
      <p:sp>
        <p:nvSpPr>
          <p:cNvPr id="115" name="Google Shape;115;p12"/>
          <p:cNvSpPr/>
          <p:nvPr/>
        </p:nvSpPr>
        <p:spPr>
          <a:xfrm>
            <a:off x="4055633" y="3313355"/>
            <a:ext cx="4087905" cy="3388659"/>
          </a:xfrm>
          <a:prstGeom prst="round2DiagRect">
            <a:avLst>
              <a:gd fmla="val 16667" name="adj1"/>
              <a:gd fmla="val 0" name="adj2"/>
            </a:avLst>
          </a:prstGeom>
          <a:solidFill>
            <a:srgbClr val="00B05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alibri"/>
                <a:ea typeface="Calibri"/>
                <a:cs typeface="Calibri"/>
                <a:sym typeface="Calibri"/>
              </a:rPr>
              <a:t>¿Qué se amplía?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Trabajo con muestras (datos)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1" lang="es-CL" sz="1800" u="none" cap="none" strike="noStrike">
                <a:solidFill>
                  <a:schemeClr val="lt1"/>
                </a:solidFill>
                <a:latin typeface="Calibri"/>
                <a:ea typeface="Calibri"/>
                <a:cs typeface="Calibri"/>
                <a:sym typeface="Calibri"/>
              </a:rPr>
              <a:t>Correlación. </a:t>
            </a:r>
            <a:endParaRPr b="1" i="1"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1" lang="es-CL" sz="1800" u="none" cap="none" strike="noStrike">
                <a:solidFill>
                  <a:schemeClr val="lt1"/>
                </a:solidFill>
                <a:latin typeface="Calibri"/>
                <a:ea typeface="Calibri"/>
                <a:cs typeface="Calibri"/>
                <a:sym typeface="Calibri"/>
              </a:rPr>
              <a:t>Esperanza</a:t>
            </a:r>
            <a:endParaRPr b="1" i="1"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Modelos probabilísticos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    -Normal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    - Bernoulli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    - Poissonn</a:t>
            </a:r>
            <a:endParaRPr b="1"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Inferencia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6" name="Google Shape;116;p12"/>
          <p:cNvSpPr/>
          <p:nvPr/>
        </p:nvSpPr>
        <p:spPr>
          <a:xfrm>
            <a:off x="8412480" y="3313355"/>
            <a:ext cx="3517117" cy="3388659"/>
          </a:xfrm>
          <a:prstGeom prst="round2DiagRect">
            <a:avLst>
              <a:gd fmla="val 16667" name="adj1"/>
              <a:gd fmla="val 0" name="adj2"/>
            </a:avLst>
          </a:prstGeom>
          <a:solidFill>
            <a:srgbClr val="FF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alibri"/>
                <a:ea typeface="Calibri"/>
                <a:cs typeface="Calibri"/>
                <a:sym typeface="Calibri"/>
              </a:rPr>
              <a:t>¿Qué se complejiza?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Cálculos matemáticos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Lectura y análisis de problemas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Análisis de los resultados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	Numéricos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	Gráficos</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Calibri"/>
              <a:ea typeface="Calibri"/>
              <a:cs typeface="Calibri"/>
              <a:sym typeface="Calibri"/>
            </a:endParaRPr>
          </a:p>
        </p:txBody>
      </p:sp>
      <p:pic>
        <p:nvPicPr>
          <p:cNvPr id="117" name="Google Shape;117;p12"/>
          <p:cNvPicPr preferRelativeResize="0"/>
          <p:nvPr/>
        </p:nvPicPr>
        <p:blipFill rotWithShape="1">
          <a:blip r:embed="rId4">
            <a:alphaModFix/>
          </a:blip>
          <a:srcRect b="0" l="0" r="0" t="0"/>
          <a:stretch/>
        </p:blipFill>
        <p:spPr>
          <a:xfrm>
            <a:off x="9814501" y="117225"/>
            <a:ext cx="1987021" cy="14894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3"/>
          <p:cNvSpPr txBox="1"/>
          <p:nvPr>
            <p:ph type="title"/>
          </p:nvPr>
        </p:nvSpPr>
        <p:spPr>
          <a:xfrm>
            <a:off x="1908323" y="179329"/>
            <a:ext cx="9731451" cy="1992853"/>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4400"/>
              <a:buFont typeface="Caveat"/>
              <a:buNone/>
            </a:pPr>
            <a:r>
              <a:rPr b="1" lang="es-CL">
                <a:solidFill>
                  <a:schemeClr val="accent1"/>
                </a:solidFill>
                <a:latin typeface="Caveat"/>
                <a:ea typeface="Caveat"/>
                <a:cs typeface="Caveat"/>
                <a:sym typeface="Caveat"/>
              </a:rPr>
              <a:t>Probabilidades y estadística</a:t>
            </a:r>
            <a:r>
              <a:rPr b="1" lang="es-CL">
                <a:solidFill>
                  <a:schemeClr val="accent1"/>
                </a:solidFill>
                <a:latin typeface="Tahoma"/>
                <a:ea typeface="Tahoma"/>
                <a:cs typeface="Tahoma"/>
                <a:sym typeface="Tahoma"/>
              </a:rPr>
              <a:t> … </a:t>
            </a:r>
            <a:r>
              <a:rPr b="1" lang="es-CL" sz="2400">
                <a:solidFill>
                  <a:schemeClr val="accent1"/>
                </a:solidFill>
                <a:latin typeface="Tahoma"/>
                <a:ea typeface="Tahoma"/>
                <a:cs typeface="Tahoma"/>
                <a:sym typeface="Tahoma"/>
              </a:rPr>
              <a:t>¿Qué habilidades desarrollarás con la asignatura y qué conductas de entrada debes tener para ello?</a:t>
            </a:r>
            <a:endParaRPr/>
          </a:p>
          <a:p>
            <a:pPr indent="0" lvl="0" marL="0" rtl="0" algn="l">
              <a:lnSpc>
                <a:spcPct val="90000"/>
              </a:lnSpc>
              <a:spcBef>
                <a:spcPts val="0"/>
              </a:spcBef>
              <a:spcAft>
                <a:spcPts val="0"/>
              </a:spcAft>
              <a:buClr>
                <a:schemeClr val="accent1"/>
              </a:buClr>
              <a:buSzPts val="4400"/>
              <a:buFont typeface="Caveat"/>
              <a:buNone/>
            </a:pPr>
            <a:r>
              <a:rPr b="1" lang="es-CL">
                <a:solidFill>
                  <a:schemeClr val="accent1"/>
                </a:solidFill>
                <a:latin typeface="Caveat"/>
                <a:ea typeface="Caveat"/>
                <a:cs typeface="Caveat"/>
                <a:sym typeface="Caveat"/>
              </a:rPr>
              <a:t>      </a:t>
            </a:r>
            <a:endParaRPr/>
          </a:p>
        </p:txBody>
      </p:sp>
      <p:pic>
        <p:nvPicPr>
          <p:cNvPr id="123" name="Google Shape;123;p13"/>
          <p:cNvPicPr preferRelativeResize="0"/>
          <p:nvPr/>
        </p:nvPicPr>
        <p:blipFill rotWithShape="1">
          <a:blip r:embed="rId3">
            <a:alphaModFix/>
          </a:blip>
          <a:srcRect b="0" l="0" r="0" t="0"/>
          <a:stretch/>
        </p:blipFill>
        <p:spPr>
          <a:xfrm>
            <a:off x="329505" y="167172"/>
            <a:ext cx="1106630" cy="1231321"/>
          </a:xfrm>
          <a:prstGeom prst="rect">
            <a:avLst/>
          </a:prstGeom>
          <a:noFill/>
          <a:ln>
            <a:noFill/>
          </a:ln>
        </p:spPr>
      </p:pic>
      <p:sp>
        <p:nvSpPr>
          <p:cNvPr id="124" name="Google Shape;124;p13"/>
          <p:cNvSpPr/>
          <p:nvPr/>
        </p:nvSpPr>
        <p:spPr>
          <a:xfrm>
            <a:off x="329500" y="1650675"/>
            <a:ext cx="6895500" cy="3767100"/>
          </a:xfrm>
          <a:prstGeom prst="snip2SameRect">
            <a:avLst>
              <a:gd fmla="val 16667" name="adj1"/>
              <a:gd fmla="val 0" name="adj2"/>
            </a:avLst>
          </a:prstGeom>
          <a:solidFill>
            <a:srgbClr val="7030A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alibri"/>
                <a:ea typeface="Calibri"/>
                <a:cs typeface="Calibri"/>
                <a:sym typeface="Calibri"/>
              </a:rPr>
              <a:t>Habilidades que desarrollarás: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1" lang="es-CL" sz="1800" u="none" cap="none" strike="noStrike">
                <a:solidFill>
                  <a:schemeClr val="lt1"/>
                </a:solidFill>
                <a:latin typeface="Calibri"/>
                <a:ea typeface="Calibri"/>
                <a:cs typeface="Calibri"/>
                <a:sym typeface="Calibri"/>
              </a:rPr>
              <a:t>Argumentar y comunicar decisiones a partir de análisis crítico de información.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Evaluar modelos para estudiar fenómenos.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Tomar decisiones fundamentales, con </a:t>
            </a:r>
            <a:r>
              <a:rPr b="1" i="0" lang="es-CL" sz="1800" u="sng" cap="none" strike="noStrike">
                <a:solidFill>
                  <a:schemeClr val="lt1"/>
                </a:solidFill>
                <a:latin typeface="Calibri"/>
                <a:ea typeface="Calibri"/>
                <a:cs typeface="Calibri"/>
                <a:sym typeface="Calibri"/>
              </a:rPr>
              <a:t>evidencia</a:t>
            </a:r>
            <a:r>
              <a:rPr b="1" i="0" lang="es-CL" sz="1800" u="none" cap="none" strike="noStrike">
                <a:solidFill>
                  <a:schemeClr val="lt1"/>
                </a:solidFill>
                <a:latin typeface="Calibri"/>
                <a:ea typeface="Calibri"/>
                <a:cs typeface="Calibri"/>
                <a:sym typeface="Calibri"/>
              </a:rPr>
              <a:t> estadística</a:t>
            </a:r>
            <a:endParaRPr b="1" i="0" sz="1800" u="sng"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5" name="Google Shape;125;p13"/>
          <p:cNvSpPr/>
          <p:nvPr/>
        </p:nvSpPr>
        <p:spPr>
          <a:xfrm>
            <a:off x="7225000" y="1650675"/>
            <a:ext cx="4636500" cy="3767100"/>
          </a:xfrm>
          <a:prstGeom prst="rect">
            <a:avLst/>
          </a:prstGeom>
          <a:solidFill>
            <a:srgbClr val="C00000"/>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¿Qué conductas de entrada debes tener?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Ningún problema con operatoria básica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Conocimiento de probabilidad clásica (poder calcular)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Gusto por la matemática </a:t>
            </a:r>
            <a:endParaRPr b="0" i="0" sz="1800" u="none" cap="none" strike="noStrike">
              <a:solidFill>
                <a:schemeClr val="lt1"/>
              </a:solidFill>
              <a:latin typeface="Calibri"/>
              <a:ea typeface="Calibri"/>
              <a:cs typeface="Calibri"/>
              <a:sym typeface="Calibri"/>
            </a:endParaRPr>
          </a:p>
        </p:txBody>
      </p:sp>
      <p:pic>
        <p:nvPicPr>
          <p:cNvPr id="126" name="Google Shape;126;p13"/>
          <p:cNvPicPr preferRelativeResize="0"/>
          <p:nvPr/>
        </p:nvPicPr>
        <p:blipFill rotWithShape="1">
          <a:blip r:embed="rId4">
            <a:alphaModFix/>
          </a:blip>
          <a:srcRect b="0" l="0" r="0" t="0"/>
          <a:stretch/>
        </p:blipFill>
        <p:spPr>
          <a:xfrm>
            <a:off x="1962250" y="4711175"/>
            <a:ext cx="7386549" cy="2146825"/>
          </a:xfrm>
          <a:prstGeom prst="rect">
            <a:avLst/>
          </a:prstGeom>
          <a:noFill/>
          <a:ln>
            <a:noFill/>
          </a:ln>
        </p:spPr>
      </p:pic>
      <p:pic>
        <p:nvPicPr>
          <p:cNvPr id="127" name="Google Shape;127;p13"/>
          <p:cNvPicPr preferRelativeResize="0"/>
          <p:nvPr/>
        </p:nvPicPr>
        <p:blipFill rotWithShape="1">
          <a:blip r:embed="rId5">
            <a:alphaModFix/>
          </a:blip>
          <a:srcRect b="0" l="0" r="0" t="0"/>
          <a:stretch/>
        </p:blipFill>
        <p:spPr>
          <a:xfrm>
            <a:off x="329500" y="4711166"/>
            <a:ext cx="1632750" cy="2095508"/>
          </a:xfrm>
          <a:prstGeom prst="rect">
            <a:avLst/>
          </a:prstGeom>
          <a:noFill/>
          <a:ln>
            <a:noFill/>
          </a:ln>
        </p:spPr>
      </p:pic>
      <p:pic>
        <p:nvPicPr>
          <p:cNvPr id="128" name="Google Shape;128;p13"/>
          <p:cNvPicPr preferRelativeResize="0"/>
          <p:nvPr/>
        </p:nvPicPr>
        <p:blipFill rotWithShape="1">
          <a:blip r:embed="rId6">
            <a:alphaModFix/>
          </a:blip>
          <a:srcRect b="0" l="0" r="0" t="0"/>
          <a:stretch/>
        </p:blipFill>
        <p:spPr>
          <a:xfrm>
            <a:off x="9365359" y="4711175"/>
            <a:ext cx="2826641" cy="2095500"/>
          </a:xfrm>
          <a:prstGeom prst="rect">
            <a:avLst/>
          </a:prstGeom>
          <a:solidFill>
            <a:srgbClr val="C00000"/>
          </a:solidFill>
          <a:ln cap="flat" cmpd="sng" w="12700">
            <a:solidFill>
              <a:srgbClr val="31538F"/>
            </a:solidFill>
            <a:prstDash val="solid"/>
            <a:miter lim="8000"/>
            <a:headEnd len="sm" w="sm" type="none"/>
            <a:tailEnd len="sm" w="sm" type="none"/>
          </a:ln>
        </p:spPr>
      </p:pic>
      <p:pic>
        <p:nvPicPr>
          <p:cNvPr id="129" name="Google Shape;129;p13"/>
          <p:cNvPicPr preferRelativeResize="0"/>
          <p:nvPr/>
        </p:nvPicPr>
        <p:blipFill rotWithShape="1">
          <a:blip r:embed="rId7">
            <a:alphaModFix/>
          </a:blip>
          <a:srcRect b="0" l="0" r="0" t="0"/>
          <a:stretch/>
        </p:blipFill>
        <p:spPr>
          <a:xfrm rot="-5400000">
            <a:off x="-3246441" y="3261343"/>
            <a:ext cx="6858002" cy="33530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4"/>
          <p:cNvSpPr txBox="1"/>
          <p:nvPr>
            <p:ph type="title"/>
          </p:nvPr>
        </p:nvSpPr>
        <p:spPr>
          <a:xfrm>
            <a:off x="2049965" y="247204"/>
            <a:ext cx="8841059" cy="1043363"/>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4400"/>
              <a:buFont typeface="Caveat"/>
              <a:buNone/>
            </a:pPr>
            <a:r>
              <a:rPr b="1" lang="es-CL">
                <a:solidFill>
                  <a:schemeClr val="accent1"/>
                </a:solidFill>
                <a:latin typeface="Caveat"/>
                <a:ea typeface="Caveat"/>
                <a:cs typeface="Caveat"/>
                <a:sym typeface="Caveat"/>
              </a:rPr>
              <a:t>Probabilidades y estadística</a:t>
            </a:r>
            <a:r>
              <a:rPr b="1" lang="es-CL">
                <a:solidFill>
                  <a:schemeClr val="accent1"/>
                </a:solidFill>
                <a:latin typeface="Tahoma"/>
                <a:ea typeface="Tahoma"/>
                <a:cs typeface="Tahoma"/>
                <a:sym typeface="Tahoma"/>
              </a:rPr>
              <a:t> </a:t>
            </a:r>
            <a:r>
              <a:rPr b="1" lang="es-CL" sz="2400">
                <a:solidFill>
                  <a:schemeClr val="accent1"/>
                </a:solidFill>
                <a:latin typeface="Tahoma"/>
                <a:ea typeface="Tahoma"/>
                <a:cs typeface="Tahoma"/>
                <a:sym typeface="Tahoma"/>
              </a:rPr>
              <a:t>…¿Cuál es el desafío de aprendizaje de la asignatura?  </a:t>
            </a:r>
            <a:r>
              <a:rPr b="1" lang="es-CL" sz="2400">
                <a:solidFill>
                  <a:schemeClr val="accent1"/>
                </a:solidFill>
                <a:latin typeface="Caveat"/>
                <a:ea typeface="Caveat"/>
                <a:cs typeface="Caveat"/>
                <a:sym typeface="Caveat"/>
              </a:rPr>
              <a:t>      </a:t>
            </a:r>
            <a:endParaRPr/>
          </a:p>
        </p:txBody>
      </p:sp>
      <p:pic>
        <p:nvPicPr>
          <p:cNvPr id="135" name="Google Shape;135;p14"/>
          <p:cNvPicPr preferRelativeResize="0"/>
          <p:nvPr/>
        </p:nvPicPr>
        <p:blipFill rotWithShape="1">
          <a:blip r:embed="rId3">
            <a:alphaModFix/>
          </a:blip>
          <a:srcRect b="0" l="0" r="0" t="0"/>
          <a:stretch/>
        </p:blipFill>
        <p:spPr>
          <a:xfrm>
            <a:off x="329505" y="167173"/>
            <a:ext cx="1135635" cy="1263594"/>
          </a:xfrm>
          <a:prstGeom prst="rect">
            <a:avLst/>
          </a:prstGeom>
          <a:noFill/>
          <a:ln>
            <a:noFill/>
          </a:ln>
        </p:spPr>
      </p:pic>
      <p:sp>
        <p:nvSpPr>
          <p:cNvPr id="136" name="Google Shape;136;p14"/>
          <p:cNvSpPr/>
          <p:nvPr/>
        </p:nvSpPr>
        <p:spPr>
          <a:xfrm>
            <a:off x="796073" y="1624400"/>
            <a:ext cx="6616200" cy="4776300"/>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rgbClr val="000000"/>
              </a:buClr>
              <a:buSzPts val="2200"/>
              <a:buFont typeface="Arial"/>
              <a:buNone/>
            </a:pPr>
            <a:r>
              <a:rPr b="1" i="0" lang="es-CL" sz="2200" u="none" cap="none" strike="noStrike">
                <a:solidFill>
                  <a:schemeClr val="lt1"/>
                </a:solidFill>
                <a:latin typeface="Calibri"/>
                <a:ea typeface="Calibri"/>
                <a:cs typeface="Calibri"/>
                <a:sym typeface="Calibri"/>
              </a:rPr>
              <a:t>El estudio del diferenciado de Probabilidades y estadística requiere un pensamiento crítico y abierto,  para problemas o situaciones, como la paradoja del cumpleaños o la probabilidad condicional, que presentan resultados contraintuitivos, dejando de lado el merco cálculo de resultados numéricos. El verdadero desafío está en comprender lo que significan los resultados y ser capaz de sacar conclusiones válidas a partir de los datos</a:t>
            </a:r>
            <a:endParaRPr b="1" i="0" sz="2200" u="none" cap="none" strike="noStrike">
              <a:solidFill>
                <a:schemeClr val="lt1"/>
              </a:solidFill>
              <a:latin typeface="Calibri"/>
              <a:ea typeface="Calibri"/>
              <a:cs typeface="Calibri"/>
              <a:sym typeface="Calibri"/>
            </a:endParaRPr>
          </a:p>
        </p:txBody>
      </p:sp>
      <p:pic>
        <p:nvPicPr>
          <p:cNvPr id="137" name="Google Shape;137;p14"/>
          <p:cNvPicPr preferRelativeResize="0"/>
          <p:nvPr/>
        </p:nvPicPr>
        <p:blipFill rotWithShape="1">
          <a:blip r:embed="rId4">
            <a:alphaModFix/>
          </a:blip>
          <a:srcRect b="0" l="0" r="0" t="0"/>
          <a:stretch/>
        </p:blipFill>
        <p:spPr>
          <a:xfrm>
            <a:off x="7590448" y="1624392"/>
            <a:ext cx="4474927" cy="3011593"/>
          </a:xfrm>
          <a:prstGeom prst="rect">
            <a:avLst/>
          </a:prstGeom>
          <a:noFill/>
          <a:ln>
            <a:noFill/>
          </a:ln>
        </p:spPr>
      </p:pic>
      <p:pic>
        <p:nvPicPr>
          <p:cNvPr id="138" name="Google Shape;138;p14"/>
          <p:cNvPicPr preferRelativeResize="0"/>
          <p:nvPr/>
        </p:nvPicPr>
        <p:blipFill rotWithShape="1">
          <a:blip r:embed="rId5">
            <a:alphaModFix/>
          </a:blip>
          <a:srcRect b="0" l="0" r="0" t="0"/>
          <a:stretch/>
        </p:blipFill>
        <p:spPr>
          <a:xfrm>
            <a:off x="8557011" y="4775485"/>
            <a:ext cx="2876947" cy="191721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5"/>
          <p:cNvSpPr txBox="1"/>
          <p:nvPr>
            <p:ph type="title"/>
          </p:nvPr>
        </p:nvSpPr>
        <p:spPr>
          <a:xfrm>
            <a:off x="2199476" y="148025"/>
            <a:ext cx="9518400" cy="702000"/>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4400"/>
              <a:buFont typeface="Caveat"/>
              <a:buNone/>
            </a:pPr>
            <a:r>
              <a:rPr b="1" lang="es-CL" sz="4000">
                <a:solidFill>
                  <a:schemeClr val="accent1"/>
                </a:solidFill>
                <a:latin typeface="Caveat"/>
                <a:ea typeface="Caveat"/>
                <a:cs typeface="Caveat"/>
                <a:sym typeface="Caveat"/>
              </a:rPr>
              <a:t>Probabilidades y estadística</a:t>
            </a:r>
            <a:r>
              <a:rPr b="1" lang="es-CL">
                <a:solidFill>
                  <a:schemeClr val="accent1"/>
                </a:solidFill>
                <a:latin typeface="Tahoma"/>
                <a:ea typeface="Tahoma"/>
                <a:cs typeface="Tahoma"/>
                <a:sym typeface="Tahoma"/>
              </a:rPr>
              <a:t> </a:t>
            </a:r>
            <a:r>
              <a:rPr b="1" lang="es-CL" sz="2400">
                <a:solidFill>
                  <a:schemeClr val="accent1"/>
                </a:solidFill>
                <a:latin typeface="Tahoma"/>
                <a:ea typeface="Tahoma"/>
                <a:cs typeface="Tahoma"/>
                <a:sym typeface="Tahoma"/>
              </a:rPr>
              <a:t>… Plan de estudio</a:t>
            </a:r>
            <a:r>
              <a:rPr b="1" lang="es-CL" sz="2400">
                <a:solidFill>
                  <a:schemeClr val="accent1"/>
                </a:solidFill>
                <a:latin typeface="Caveat"/>
                <a:ea typeface="Caveat"/>
                <a:cs typeface="Caveat"/>
                <a:sym typeface="Caveat"/>
              </a:rPr>
              <a:t>      </a:t>
            </a:r>
            <a:endParaRPr/>
          </a:p>
        </p:txBody>
      </p:sp>
      <p:pic>
        <p:nvPicPr>
          <p:cNvPr id="144" name="Google Shape;144;p15"/>
          <p:cNvPicPr preferRelativeResize="0"/>
          <p:nvPr/>
        </p:nvPicPr>
        <p:blipFill rotWithShape="1">
          <a:blip r:embed="rId3">
            <a:alphaModFix/>
          </a:blip>
          <a:srcRect b="0" l="0" r="0" t="0"/>
          <a:stretch/>
        </p:blipFill>
        <p:spPr>
          <a:xfrm>
            <a:off x="279351" y="238262"/>
            <a:ext cx="998275" cy="1110750"/>
          </a:xfrm>
          <a:prstGeom prst="rect">
            <a:avLst/>
          </a:prstGeom>
          <a:noFill/>
          <a:ln>
            <a:noFill/>
          </a:ln>
        </p:spPr>
      </p:pic>
      <p:sp>
        <p:nvSpPr>
          <p:cNvPr id="145" name="Google Shape;145;p15"/>
          <p:cNvSpPr/>
          <p:nvPr/>
        </p:nvSpPr>
        <p:spPr>
          <a:xfrm>
            <a:off x="1903625" y="1275800"/>
            <a:ext cx="4410600" cy="1261500"/>
          </a:xfrm>
          <a:prstGeom prst="snip2DiagRect">
            <a:avLst>
              <a:gd fmla="val 0" name="adj1"/>
              <a:gd fmla="val 16667"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s-CL" sz="2100" u="none" cap="none" strike="noStrike">
                <a:solidFill>
                  <a:schemeClr val="lt1"/>
                </a:solidFill>
                <a:latin typeface="Calibri"/>
                <a:ea typeface="Calibri"/>
                <a:cs typeface="Calibri"/>
                <a:sym typeface="Calibri"/>
              </a:rPr>
              <a:t>Unidad 1: ¿Qué dicen los gráficos? Análisis crítico de la información </a:t>
            </a:r>
            <a:endParaRPr b="1" i="0" sz="2100" u="none" cap="none" strike="noStrike">
              <a:solidFill>
                <a:schemeClr val="lt1"/>
              </a:solidFill>
              <a:latin typeface="Calibri"/>
              <a:ea typeface="Calibri"/>
              <a:cs typeface="Calibri"/>
              <a:sym typeface="Calibri"/>
            </a:endParaRPr>
          </a:p>
        </p:txBody>
      </p:sp>
      <p:sp>
        <p:nvSpPr>
          <p:cNvPr id="146" name="Google Shape;146;p15"/>
          <p:cNvSpPr/>
          <p:nvPr/>
        </p:nvSpPr>
        <p:spPr>
          <a:xfrm>
            <a:off x="1839125" y="2644552"/>
            <a:ext cx="4539600" cy="1261500"/>
          </a:xfrm>
          <a:prstGeom prst="snip2DiagRect">
            <a:avLst>
              <a:gd fmla="val 0" name="adj1"/>
              <a:gd fmla="val 16667"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s-CL" sz="2100" u="none" cap="none" strike="noStrike">
                <a:solidFill>
                  <a:schemeClr val="lt1"/>
                </a:solidFill>
                <a:latin typeface="Calibri"/>
                <a:ea typeface="Calibri"/>
                <a:cs typeface="Calibri"/>
                <a:sym typeface="Calibri"/>
              </a:rPr>
              <a:t>Unidad 2: Comprender la media muestral, las medidas de dispersión y la correlación</a:t>
            </a:r>
            <a:endParaRPr b="1" i="0" sz="2100" u="none" cap="none" strike="noStrike">
              <a:solidFill>
                <a:schemeClr val="lt1"/>
              </a:solidFill>
              <a:latin typeface="Calibri"/>
              <a:ea typeface="Calibri"/>
              <a:cs typeface="Calibri"/>
              <a:sym typeface="Calibri"/>
            </a:endParaRPr>
          </a:p>
        </p:txBody>
      </p:sp>
      <p:sp>
        <p:nvSpPr>
          <p:cNvPr id="147" name="Google Shape;147;p15"/>
          <p:cNvSpPr/>
          <p:nvPr/>
        </p:nvSpPr>
        <p:spPr>
          <a:xfrm>
            <a:off x="6556675" y="2719850"/>
            <a:ext cx="4539600" cy="1186200"/>
          </a:xfrm>
          <a:prstGeom prst="snip2DiagRect">
            <a:avLst>
              <a:gd fmla="val 0" name="adj1"/>
              <a:gd fmla="val 16667"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s-CL" sz="2200" u="none" cap="none" strike="noStrike">
                <a:solidFill>
                  <a:schemeClr val="lt1"/>
                </a:solidFill>
                <a:latin typeface="Calibri"/>
                <a:ea typeface="Calibri"/>
                <a:cs typeface="Calibri"/>
                <a:sym typeface="Calibri"/>
              </a:rPr>
              <a:t>Unidad 4:  Hacer inferencia estadística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chemeClr val="lt1"/>
              </a:solidFill>
              <a:latin typeface="Calibri"/>
              <a:ea typeface="Calibri"/>
              <a:cs typeface="Calibri"/>
              <a:sym typeface="Calibri"/>
            </a:endParaRPr>
          </a:p>
        </p:txBody>
      </p:sp>
      <p:sp>
        <p:nvSpPr>
          <p:cNvPr id="148" name="Google Shape;148;p15"/>
          <p:cNvSpPr/>
          <p:nvPr/>
        </p:nvSpPr>
        <p:spPr>
          <a:xfrm>
            <a:off x="6556675" y="1275788"/>
            <a:ext cx="4539600" cy="1261500"/>
          </a:xfrm>
          <a:prstGeom prst="snip2DiagRect">
            <a:avLst>
              <a:gd fmla="val 0" name="adj1"/>
              <a:gd fmla="val 16667" name="adj2"/>
            </a:avLst>
          </a:prstGeom>
          <a:solidFill>
            <a:srgbClr val="C55A1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s-CL" sz="2100" u="none" cap="none" strike="noStrike">
                <a:solidFill>
                  <a:schemeClr val="lt1"/>
                </a:solidFill>
                <a:latin typeface="Calibri"/>
                <a:ea typeface="Calibri"/>
                <a:cs typeface="Calibri"/>
                <a:sym typeface="Calibri"/>
              </a:rPr>
              <a:t>Unidad 3: Modelaje de fenómenos mediante las probabilidades: las distribuciones binomial o normal</a:t>
            </a:r>
            <a:endParaRPr b="1" i="0" sz="2100" u="none" cap="none" strike="noStrike">
              <a:solidFill>
                <a:schemeClr val="lt1"/>
              </a:solidFill>
              <a:latin typeface="Calibri"/>
              <a:ea typeface="Calibri"/>
              <a:cs typeface="Calibri"/>
              <a:sym typeface="Calibri"/>
            </a:endParaRPr>
          </a:p>
        </p:txBody>
      </p:sp>
      <p:pic>
        <p:nvPicPr>
          <p:cNvPr id="149" name="Google Shape;149;p15"/>
          <p:cNvPicPr preferRelativeResize="0"/>
          <p:nvPr/>
        </p:nvPicPr>
        <p:blipFill rotWithShape="1">
          <a:blip r:embed="rId4">
            <a:alphaModFix/>
          </a:blip>
          <a:srcRect b="0" l="0" r="0" t="0"/>
          <a:stretch/>
        </p:blipFill>
        <p:spPr>
          <a:xfrm>
            <a:off x="1980027" y="4129525"/>
            <a:ext cx="4410600" cy="2469947"/>
          </a:xfrm>
          <a:prstGeom prst="rect">
            <a:avLst/>
          </a:prstGeom>
          <a:noFill/>
          <a:ln>
            <a:noFill/>
          </a:ln>
        </p:spPr>
      </p:pic>
      <p:pic>
        <p:nvPicPr>
          <p:cNvPr id="150" name="Google Shape;150;p15"/>
          <p:cNvPicPr preferRelativeResize="0"/>
          <p:nvPr/>
        </p:nvPicPr>
        <p:blipFill rotWithShape="1">
          <a:blip r:embed="rId5">
            <a:alphaModFix/>
          </a:blip>
          <a:srcRect b="0" l="0" r="0" t="0"/>
          <a:stretch/>
        </p:blipFill>
        <p:spPr>
          <a:xfrm>
            <a:off x="6556675" y="4013300"/>
            <a:ext cx="4693525" cy="2612650"/>
          </a:xfrm>
          <a:prstGeom prst="rect">
            <a:avLst/>
          </a:prstGeom>
          <a:noFill/>
          <a:ln>
            <a:noFill/>
          </a:ln>
        </p:spPr>
      </p:pic>
      <p:pic>
        <p:nvPicPr>
          <p:cNvPr id="151" name="Google Shape;151;p15"/>
          <p:cNvPicPr preferRelativeResize="0"/>
          <p:nvPr/>
        </p:nvPicPr>
        <p:blipFill rotWithShape="1">
          <a:blip r:embed="rId6">
            <a:alphaModFix/>
          </a:blip>
          <a:srcRect b="0" l="0" r="0" t="0"/>
          <a:stretch/>
        </p:blipFill>
        <p:spPr>
          <a:xfrm rot="-5400000">
            <a:off x="-3286199" y="3326876"/>
            <a:ext cx="6832223" cy="230025"/>
          </a:xfrm>
          <a:prstGeom prst="rect">
            <a:avLst/>
          </a:prstGeom>
          <a:noFill/>
          <a:ln>
            <a:noFill/>
          </a:ln>
        </p:spPr>
      </p:pic>
      <p:pic>
        <p:nvPicPr>
          <p:cNvPr id="152" name="Google Shape;152;p15"/>
          <p:cNvPicPr preferRelativeResize="0"/>
          <p:nvPr/>
        </p:nvPicPr>
        <p:blipFill rotWithShape="1">
          <a:blip r:embed="rId6">
            <a:alphaModFix/>
          </a:blip>
          <a:srcRect b="0" l="0" r="0" t="0"/>
          <a:stretch/>
        </p:blipFill>
        <p:spPr>
          <a:xfrm rot="-5400000">
            <a:off x="8660876" y="3326876"/>
            <a:ext cx="6832223" cy="2300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6"/>
          <p:cNvSpPr txBox="1"/>
          <p:nvPr>
            <p:ph type="title"/>
          </p:nvPr>
        </p:nvSpPr>
        <p:spPr>
          <a:xfrm>
            <a:off x="2049965" y="247204"/>
            <a:ext cx="8841000" cy="1034400"/>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4400"/>
              <a:buFont typeface="Caveat"/>
              <a:buNone/>
            </a:pPr>
            <a:r>
              <a:rPr b="1" lang="es-CL" sz="4000">
                <a:solidFill>
                  <a:schemeClr val="accent1"/>
                </a:solidFill>
                <a:latin typeface="Caveat"/>
                <a:ea typeface="Caveat"/>
                <a:cs typeface="Caveat"/>
                <a:sym typeface="Caveat"/>
              </a:rPr>
              <a:t>Probabilidades y estadística</a:t>
            </a:r>
            <a:r>
              <a:rPr b="1" lang="es-CL">
                <a:solidFill>
                  <a:schemeClr val="accent1"/>
                </a:solidFill>
                <a:latin typeface="Tahoma"/>
                <a:ea typeface="Tahoma"/>
                <a:cs typeface="Tahoma"/>
                <a:sym typeface="Tahoma"/>
              </a:rPr>
              <a:t> </a:t>
            </a:r>
            <a:r>
              <a:rPr b="1" lang="es-CL" sz="2400">
                <a:solidFill>
                  <a:schemeClr val="accent1"/>
                </a:solidFill>
                <a:latin typeface="Tahoma"/>
                <a:ea typeface="Tahoma"/>
                <a:cs typeface="Tahoma"/>
                <a:sym typeface="Tahoma"/>
              </a:rPr>
              <a:t>… Tipos de evaluación y áreas de desarrollo profesional </a:t>
            </a:r>
            <a:r>
              <a:rPr b="1" lang="es-CL" sz="2400">
                <a:solidFill>
                  <a:schemeClr val="accent1"/>
                </a:solidFill>
                <a:latin typeface="Caveat"/>
                <a:ea typeface="Caveat"/>
                <a:cs typeface="Caveat"/>
                <a:sym typeface="Caveat"/>
              </a:rPr>
              <a:t>      </a:t>
            </a:r>
            <a:endParaRPr/>
          </a:p>
        </p:txBody>
      </p:sp>
      <p:pic>
        <p:nvPicPr>
          <p:cNvPr id="158" name="Google Shape;158;p16"/>
          <p:cNvPicPr preferRelativeResize="0"/>
          <p:nvPr/>
        </p:nvPicPr>
        <p:blipFill rotWithShape="1">
          <a:blip r:embed="rId3">
            <a:alphaModFix/>
          </a:blip>
          <a:srcRect b="0" l="0" r="0" t="0"/>
          <a:stretch/>
        </p:blipFill>
        <p:spPr>
          <a:xfrm>
            <a:off x="329505" y="167173"/>
            <a:ext cx="1087294" cy="1209806"/>
          </a:xfrm>
          <a:prstGeom prst="rect">
            <a:avLst/>
          </a:prstGeom>
          <a:noFill/>
          <a:ln>
            <a:noFill/>
          </a:ln>
        </p:spPr>
      </p:pic>
      <p:sp>
        <p:nvSpPr>
          <p:cNvPr id="159" name="Google Shape;159;p16"/>
          <p:cNvSpPr/>
          <p:nvPr/>
        </p:nvSpPr>
        <p:spPr>
          <a:xfrm>
            <a:off x="233565" y="1665907"/>
            <a:ext cx="3034387" cy="4358374"/>
          </a:xfrm>
          <a:prstGeom prst="round2DiagRect">
            <a:avLst>
              <a:gd fmla="val 16667" name="adj1"/>
              <a:gd fmla="val 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alibri"/>
                <a:ea typeface="Calibri"/>
                <a:cs typeface="Calibri"/>
                <a:sym typeface="Calibri"/>
              </a:rPr>
              <a:t>Evaluaciones:</a:t>
            </a:r>
            <a:endParaRPr b="1" i="0" sz="1800" u="sng"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alibri"/>
                <a:ea typeface="Calibri"/>
                <a:cs typeface="Calibri"/>
                <a:sym typeface="Calibri"/>
              </a:rPr>
              <a:t>Formativas y sumativas, guías, pruebas, análisis de gráficos e informes. </a:t>
            </a:r>
            <a:endParaRPr b="1" i="0" sz="18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lt1"/>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2900"/>
              <a:buFont typeface="Arial"/>
              <a:buNone/>
            </a:pPr>
            <a:r>
              <a:rPr b="1" i="0" lang="es-CL" sz="1500" u="none" cap="none" strike="noStrike">
                <a:solidFill>
                  <a:srgbClr val="202122"/>
                </a:solidFill>
                <a:highlight>
                  <a:schemeClr val="lt1"/>
                </a:highlight>
                <a:latin typeface="Arial"/>
                <a:ea typeface="Arial"/>
                <a:cs typeface="Arial"/>
                <a:sym typeface="Arial"/>
              </a:rPr>
              <a:t>La paradoja del cumpleaños, establece que de un conjunto de 23 personas, hay una probabilidad del 50.7 % de que al menos dos de ellas </a:t>
            </a:r>
            <a:r>
              <a:rPr b="1" i="0" lang="es-CL" sz="1500" u="none" cap="none" strike="noStrike">
                <a:solidFill>
                  <a:srgbClr val="3366CC"/>
                </a:solidFill>
                <a:highlight>
                  <a:schemeClr val="lt1"/>
                </a:highlight>
                <a:uFill>
                  <a:noFill/>
                </a:uFill>
                <a:latin typeface="Arial"/>
                <a:ea typeface="Arial"/>
                <a:cs typeface="Arial"/>
                <a:sym typeface="Arial"/>
                <a:hlinkClick r:id="rId4">
                  <a:extLst>
                    <a:ext uri="{A12FA001-AC4F-418D-AE19-62706E023703}">
                      <ahyp:hlinkClr val="tx"/>
                    </a:ext>
                  </a:extLst>
                </a:hlinkClick>
              </a:rPr>
              <a:t>cumplan años</a:t>
            </a:r>
            <a:r>
              <a:rPr b="1" i="0" lang="es-CL" sz="1500" u="none" cap="none" strike="noStrike">
                <a:solidFill>
                  <a:srgbClr val="202122"/>
                </a:solidFill>
                <a:highlight>
                  <a:schemeClr val="lt1"/>
                </a:highlight>
                <a:latin typeface="Arial"/>
                <a:ea typeface="Arial"/>
                <a:cs typeface="Arial"/>
                <a:sym typeface="Arial"/>
              </a:rPr>
              <a:t> el mismo día. Para 57 o más personas la probabilidad es mayor del 99.166 %</a:t>
            </a:r>
            <a:endParaRPr b="1" i="0" sz="2000" u="none" cap="none" strike="noStrike">
              <a:solidFill>
                <a:schemeClr val="lt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t/>
            </a:r>
            <a:endParaRPr b="1" i="0" sz="400" u="sng" cap="none" strike="noStrike">
              <a:solidFill>
                <a:schemeClr val="lt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t/>
            </a:r>
            <a:endParaRPr b="1" i="0" sz="400" u="sng"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lt1"/>
              </a:solidFill>
              <a:latin typeface="Calibri"/>
              <a:ea typeface="Calibri"/>
              <a:cs typeface="Calibri"/>
              <a:sym typeface="Calibri"/>
            </a:endParaRPr>
          </a:p>
        </p:txBody>
      </p:sp>
      <p:sp>
        <p:nvSpPr>
          <p:cNvPr id="160" name="Google Shape;160;p16"/>
          <p:cNvSpPr/>
          <p:nvPr/>
        </p:nvSpPr>
        <p:spPr>
          <a:xfrm>
            <a:off x="3422130" y="1290567"/>
            <a:ext cx="3173506" cy="5250084"/>
          </a:xfrm>
          <a:prstGeom prst="round2DiagRect">
            <a:avLst>
              <a:gd fmla="val 16667" name="adj1"/>
              <a:gd fmla="val 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alibri"/>
                <a:ea typeface="Calibri"/>
                <a:cs typeface="Calibri"/>
                <a:sym typeface="Calibri"/>
              </a:rPr>
              <a:t>Carreras Profesionales:</a:t>
            </a:r>
            <a:endParaRPr b="1" i="0" sz="1800" u="sng" cap="none" strike="noStrike">
              <a:solidFill>
                <a:schemeClr val="lt1"/>
              </a:solidFill>
              <a:latin typeface="Calibri"/>
              <a:ea typeface="Calibri"/>
              <a:cs typeface="Calibri"/>
              <a:sym typeface="Calibri"/>
            </a:endParaRPr>
          </a:p>
          <a:p>
            <a:pPr indent="-342900" lvl="0" marL="457200" marR="0" rtl="0" algn="ctr">
              <a:lnSpc>
                <a:spcPct val="100000"/>
              </a:lnSpc>
              <a:spcBef>
                <a:spcPts val="0"/>
              </a:spcBef>
              <a:spcAft>
                <a:spcPts val="0"/>
              </a:spcAft>
              <a:buClr>
                <a:schemeClr val="lt1"/>
              </a:buClr>
              <a:buSzPts val="1800"/>
              <a:buFont typeface="Calibri"/>
              <a:buChar char="●"/>
            </a:pPr>
            <a:r>
              <a:rPr b="1" i="0" lang="es-CL" sz="1800" u="none" cap="none" strike="noStrike">
                <a:solidFill>
                  <a:schemeClr val="lt1"/>
                </a:solidFill>
                <a:latin typeface="Calibri"/>
                <a:ea typeface="Calibri"/>
                <a:cs typeface="Calibri"/>
                <a:sym typeface="Calibri"/>
              </a:rPr>
              <a:t>Todas las ingenierías</a:t>
            </a:r>
            <a:endParaRPr b="1" i="0" sz="1800" u="none" cap="none" strike="noStrike">
              <a:solidFill>
                <a:schemeClr val="lt1"/>
              </a:solidFill>
              <a:latin typeface="Calibri"/>
              <a:ea typeface="Calibri"/>
              <a:cs typeface="Calibri"/>
              <a:sym typeface="Calibri"/>
            </a:endParaRPr>
          </a:p>
          <a:p>
            <a:pPr indent="-342900" lvl="0" marL="457200" marR="0" rtl="0" algn="ctr">
              <a:lnSpc>
                <a:spcPct val="100000"/>
              </a:lnSpc>
              <a:spcBef>
                <a:spcPts val="0"/>
              </a:spcBef>
              <a:spcAft>
                <a:spcPts val="0"/>
              </a:spcAft>
              <a:buClr>
                <a:schemeClr val="lt1"/>
              </a:buClr>
              <a:buSzPts val="1800"/>
              <a:buFont typeface="Calibri"/>
              <a:buChar char="●"/>
            </a:pPr>
            <a:r>
              <a:rPr b="1" i="0" lang="es-CL" sz="1800" u="none" cap="none" strike="noStrike">
                <a:solidFill>
                  <a:schemeClr val="lt1"/>
                </a:solidFill>
                <a:latin typeface="Calibri"/>
                <a:ea typeface="Calibri"/>
                <a:cs typeface="Calibri"/>
                <a:sym typeface="Calibri"/>
              </a:rPr>
              <a:t>Medicina, Biología y otras Ciencias de la Salud (Bioestadística)</a:t>
            </a:r>
            <a:endParaRPr b="1" i="0" sz="1800" u="none" cap="none" strike="noStrike">
              <a:solidFill>
                <a:schemeClr val="lt1"/>
              </a:solidFill>
              <a:latin typeface="Calibri"/>
              <a:ea typeface="Calibri"/>
              <a:cs typeface="Calibri"/>
              <a:sym typeface="Calibri"/>
            </a:endParaRPr>
          </a:p>
          <a:p>
            <a:pPr indent="-342900" lvl="0" marL="457200" marR="0" rtl="0" algn="ctr">
              <a:lnSpc>
                <a:spcPct val="100000"/>
              </a:lnSpc>
              <a:spcBef>
                <a:spcPts val="0"/>
              </a:spcBef>
              <a:spcAft>
                <a:spcPts val="0"/>
              </a:spcAft>
              <a:buClr>
                <a:schemeClr val="lt1"/>
              </a:buClr>
              <a:buSzPts val="1800"/>
              <a:buFont typeface="Calibri"/>
              <a:buChar char="●"/>
            </a:pPr>
            <a:r>
              <a:rPr b="1" i="0" lang="es-CL" sz="1800" u="none" cap="none" strike="noStrike">
                <a:solidFill>
                  <a:schemeClr val="lt1"/>
                </a:solidFill>
                <a:latin typeface="Calibri"/>
                <a:ea typeface="Calibri"/>
                <a:cs typeface="Calibri"/>
                <a:sym typeface="Calibri"/>
              </a:rPr>
              <a:t>Sociología y Ciencias Sociales</a:t>
            </a:r>
            <a:endParaRPr b="1" i="0" sz="1800" u="none" cap="none" strike="noStrike">
              <a:solidFill>
                <a:schemeClr val="lt1"/>
              </a:solidFill>
              <a:latin typeface="Calibri"/>
              <a:ea typeface="Calibri"/>
              <a:cs typeface="Calibri"/>
              <a:sym typeface="Calibri"/>
            </a:endParaRPr>
          </a:p>
          <a:p>
            <a:pPr indent="-342900" lvl="0" marL="457200" marR="0" rtl="0" algn="ctr">
              <a:lnSpc>
                <a:spcPct val="100000"/>
              </a:lnSpc>
              <a:spcBef>
                <a:spcPts val="0"/>
              </a:spcBef>
              <a:spcAft>
                <a:spcPts val="0"/>
              </a:spcAft>
              <a:buClr>
                <a:schemeClr val="lt1"/>
              </a:buClr>
              <a:buSzPts val="1800"/>
              <a:buFont typeface="Calibri"/>
              <a:buChar char="●"/>
            </a:pPr>
            <a:r>
              <a:rPr b="1" i="0" lang="es-CL" sz="1800" u="none" cap="none" strike="noStrike">
                <a:solidFill>
                  <a:schemeClr val="lt1"/>
                </a:solidFill>
                <a:latin typeface="Calibri"/>
                <a:ea typeface="Calibri"/>
                <a:cs typeface="Calibri"/>
                <a:sym typeface="Calibri"/>
              </a:rPr>
              <a:t>Psicología</a:t>
            </a:r>
            <a:endParaRPr b="1" i="0" sz="18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lt1"/>
              </a:solidFill>
              <a:latin typeface="Calibri"/>
              <a:ea typeface="Calibri"/>
              <a:cs typeface="Calibri"/>
              <a:sym typeface="Calibri"/>
            </a:endParaRPr>
          </a:p>
        </p:txBody>
      </p:sp>
      <p:sp>
        <p:nvSpPr>
          <p:cNvPr id="161" name="Google Shape;161;p16"/>
          <p:cNvSpPr/>
          <p:nvPr/>
        </p:nvSpPr>
        <p:spPr>
          <a:xfrm>
            <a:off x="6749801" y="3660693"/>
            <a:ext cx="3570900" cy="2725200"/>
          </a:xfrm>
          <a:prstGeom prst="rect">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alibri"/>
                <a:ea typeface="Calibri"/>
                <a:cs typeface="Calibri"/>
                <a:sym typeface="Calibri"/>
              </a:rPr>
              <a:t>Oficios y Emprendimientos asociados a: </a:t>
            </a:r>
            <a:endParaRPr b="1" i="0" sz="1800" u="sng" cap="none" strike="noStrike">
              <a:solidFill>
                <a:schemeClr val="lt1"/>
              </a:solidFill>
              <a:latin typeface="Calibri"/>
              <a:ea typeface="Calibri"/>
              <a:cs typeface="Calibri"/>
              <a:sym typeface="Calibri"/>
            </a:endParaRPr>
          </a:p>
          <a:p>
            <a:pPr indent="-342900" lvl="0" marL="457200" marR="0" rtl="0" algn="ctr">
              <a:lnSpc>
                <a:spcPct val="100000"/>
              </a:lnSpc>
              <a:spcBef>
                <a:spcPts val="0"/>
              </a:spcBef>
              <a:spcAft>
                <a:spcPts val="0"/>
              </a:spcAft>
              <a:buClr>
                <a:schemeClr val="lt1"/>
              </a:buClr>
              <a:buSzPts val="1800"/>
              <a:buFont typeface="Calibri"/>
              <a:buChar char="●"/>
            </a:pPr>
            <a:r>
              <a:rPr b="1" i="0" lang="es-CL" sz="1800" u="none" cap="none" strike="noStrike">
                <a:solidFill>
                  <a:schemeClr val="lt1"/>
                </a:solidFill>
                <a:latin typeface="Calibri"/>
                <a:ea typeface="Calibri"/>
                <a:cs typeface="Calibri"/>
                <a:sym typeface="Calibri"/>
              </a:rPr>
              <a:t>Investigador de mercado</a:t>
            </a:r>
            <a:endParaRPr b="1" i="0" sz="1800" u="none" cap="none" strike="noStrike">
              <a:solidFill>
                <a:schemeClr val="lt1"/>
              </a:solidFill>
              <a:latin typeface="Calibri"/>
              <a:ea typeface="Calibri"/>
              <a:cs typeface="Calibri"/>
              <a:sym typeface="Calibri"/>
            </a:endParaRPr>
          </a:p>
          <a:p>
            <a:pPr indent="-342900" lvl="0" marL="457200" marR="0" rtl="0" algn="ctr">
              <a:lnSpc>
                <a:spcPct val="100000"/>
              </a:lnSpc>
              <a:spcBef>
                <a:spcPts val="0"/>
              </a:spcBef>
              <a:spcAft>
                <a:spcPts val="0"/>
              </a:spcAft>
              <a:buClr>
                <a:schemeClr val="lt1"/>
              </a:buClr>
              <a:buSzPts val="1800"/>
              <a:buFont typeface="Calibri"/>
              <a:buChar char="●"/>
            </a:pPr>
            <a:r>
              <a:rPr b="1" i="0" lang="es-CL" sz="1800" u="none" cap="none" strike="noStrike">
                <a:solidFill>
                  <a:schemeClr val="lt1"/>
                </a:solidFill>
                <a:latin typeface="Calibri"/>
                <a:ea typeface="Calibri"/>
                <a:cs typeface="Calibri"/>
                <a:sym typeface="Calibri"/>
              </a:rPr>
              <a:t>Todo tipo de emprendimiento</a:t>
            </a:r>
            <a:endParaRPr b="1" i="0" sz="18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1" i="0" sz="1800" u="sng"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62" name="Google Shape;162;p16"/>
          <p:cNvPicPr preferRelativeResize="0"/>
          <p:nvPr/>
        </p:nvPicPr>
        <p:blipFill rotWithShape="1">
          <a:blip r:embed="rId5">
            <a:alphaModFix/>
          </a:blip>
          <a:srcRect b="0" l="0" r="0" t="0"/>
          <a:stretch/>
        </p:blipFill>
        <p:spPr>
          <a:xfrm>
            <a:off x="6749798" y="1290574"/>
            <a:ext cx="3862174" cy="2420610"/>
          </a:xfrm>
          <a:prstGeom prst="rect">
            <a:avLst/>
          </a:prstGeom>
          <a:noFill/>
          <a:ln>
            <a:noFill/>
          </a:ln>
        </p:spPr>
      </p:pic>
      <p:pic>
        <p:nvPicPr>
          <p:cNvPr id="163" name="Google Shape;163;p16"/>
          <p:cNvPicPr preferRelativeResize="0"/>
          <p:nvPr/>
        </p:nvPicPr>
        <p:blipFill rotWithShape="1">
          <a:blip r:embed="rId6">
            <a:alphaModFix/>
          </a:blip>
          <a:srcRect b="0" l="0" r="0" t="0"/>
          <a:stretch/>
        </p:blipFill>
        <p:spPr>
          <a:xfrm rot="840224">
            <a:off x="3102438" y="4751375"/>
            <a:ext cx="1776173" cy="1737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2022-08-15T00:52:02Z</dcterms:created>
  <dc:creator>Luis</dc:creator>
</cp:coreProperties>
</file>